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5.jpg" ContentType="image/jpeg"/>
  <Override PartName="/ppt/media/image7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  <p:sldMasterId id="2147483784" r:id="rId3"/>
    <p:sldMasterId id="2147483798" r:id="rId4"/>
  </p:sldMasterIdLst>
  <p:notesMasterIdLst>
    <p:notesMasterId r:id="rId25"/>
  </p:notesMasterIdLst>
  <p:sldIdLst>
    <p:sldId id="272" r:id="rId5"/>
    <p:sldId id="256" r:id="rId6"/>
    <p:sldId id="257" r:id="rId7"/>
    <p:sldId id="327" r:id="rId8"/>
    <p:sldId id="328" r:id="rId9"/>
    <p:sldId id="330" r:id="rId10"/>
    <p:sldId id="331" r:id="rId11"/>
    <p:sldId id="333" r:id="rId12"/>
    <p:sldId id="334" r:id="rId13"/>
    <p:sldId id="335" r:id="rId14"/>
    <p:sldId id="336" r:id="rId15"/>
    <p:sldId id="341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3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892"/>
    <a:srgbClr val="2E79BD"/>
    <a:srgbClr val="64296C"/>
    <a:srgbClr val="FF6600"/>
    <a:srgbClr val="E6E6E6"/>
    <a:srgbClr val="3B4652"/>
    <a:srgbClr val="4A525D"/>
    <a:srgbClr val="025D89"/>
    <a:srgbClr val="9EB4B6"/>
    <a:srgbClr val="C2E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979" autoAdjust="0"/>
  </p:normalViewPr>
  <p:slideViewPr>
    <p:cSldViewPr snapToGrid="0">
      <p:cViewPr varScale="1">
        <p:scale>
          <a:sx n="104" d="100"/>
          <a:sy n="104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Murphy" userId="db73f3f3-ae36-4679-b497-cf4e406ef4f2" providerId="ADAL" clId="{48B79396-9AB8-4AFF-99E2-21CD9A42C2FB}"/>
    <pc:docChg chg="custSel modSld">
      <pc:chgData name="Lisa Murphy" userId="db73f3f3-ae36-4679-b497-cf4e406ef4f2" providerId="ADAL" clId="{48B79396-9AB8-4AFF-99E2-21CD9A42C2FB}" dt="2024-09-05T14:05:06.605" v="46" actId="20577"/>
      <pc:docMkLst>
        <pc:docMk/>
      </pc:docMkLst>
      <pc:sldChg chg="modSp mod">
        <pc:chgData name="Lisa Murphy" userId="db73f3f3-ae36-4679-b497-cf4e406ef4f2" providerId="ADAL" clId="{48B79396-9AB8-4AFF-99E2-21CD9A42C2FB}" dt="2024-09-05T14:03:25.862" v="1" actId="20577"/>
        <pc:sldMkLst>
          <pc:docMk/>
          <pc:sldMk cId="823497906" sldId="327"/>
        </pc:sldMkLst>
        <pc:spChg chg="mod">
          <ac:chgData name="Lisa Murphy" userId="db73f3f3-ae36-4679-b497-cf4e406ef4f2" providerId="ADAL" clId="{48B79396-9AB8-4AFF-99E2-21CD9A42C2FB}" dt="2024-09-05T14:03:25.862" v="1" actId="20577"/>
          <ac:spMkLst>
            <pc:docMk/>
            <pc:sldMk cId="823497906" sldId="327"/>
            <ac:spMk id="15" creationId="{00000000-0000-0000-0000-000000000000}"/>
          </ac:spMkLst>
        </pc:spChg>
      </pc:sldChg>
      <pc:sldChg chg="modSp mod">
        <pc:chgData name="Lisa Murphy" userId="db73f3f3-ae36-4679-b497-cf4e406ef4f2" providerId="ADAL" clId="{48B79396-9AB8-4AFF-99E2-21CD9A42C2FB}" dt="2024-09-05T14:03:38.967" v="15" actId="20577"/>
        <pc:sldMkLst>
          <pc:docMk/>
          <pc:sldMk cId="2921290778" sldId="328"/>
        </pc:sldMkLst>
        <pc:spChg chg="mod">
          <ac:chgData name="Lisa Murphy" userId="db73f3f3-ae36-4679-b497-cf4e406ef4f2" providerId="ADAL" clId="{48B79396-9AB8-4AFF-99E2-21CD9A42C2FB}" dt="2024-09-05T14:03:38.967" v="15" actId="20577"/>
          <ac:spMkLst>
            <pc:docMk/>
            <pc:sldMk cId="2921290778" sldId="328"/>
            <ac:spMk id="18" creationId="{00000000-0000-0000-0000-000000000000}"/>
          </ac:spMkLst>
        </pc:spChg>
      </pc:sldChg>
      <pc:sldChg chg="addSp delSp modSp mod">
        <pc:chgData name="Lisa Murphy" userId="db73f3f3-ae36-4679-b497-cf4e406ef4f2" providerId="ADAL" clId="{48B79396-9AB8-4AFF-99E2-21CD9A42C2FB}" dt="2024-09-05T14:05:06.605" v="46" actId="20577"/>
        <pc:sldMkLst>
          <pc:docMk/>
          <pc:sldMk cId="983436959" sldId="331"/>
        </pc:sldMkLst>
        <pc:spChg chg="mod">
          <ac:chgData name="Lisa Murphy" userId="db73f3f3-ae36-4679-b497-cf4e406ef4f2" providerId="ADAL" clId="{48B79396-9AB8-4AFF-99E2-21CD9A42C2FB}" dt="2024-09-05T14:05:06.605" v="46" actId="20577"/>
          <ac:spMkLst>
            <pc:docMk/>
            <pc:sldMk cId="983436959" sldId="331"/>
            <ac:spMk id="9" creationId="{00000000-0000-0000-0000-000000000000}"/>
          </ac:spMkLst>
        </pc:spChg>
        <pc:picChg chg="add mod">
          <ac:chgData name="Lisa Murphy" userId="db73f3f3-ae36-4679-b497-cf4e406ef4f2" providerId="ADAL" clId="{48B79396-9AB8-4AFF-99E2-21CD9A42C2FB}" dt="2024-09-05T14:04:59.808" v="34" actId="1076"/>
          <ac:picMkLst>
            <pc:docMk/>
            <pc:sldMk cId="983436959" sldId="331"/>
            <ac:picMk id="3" creationId="{5D358559-2017-75A8-A12D-BC9B84BE1624}"/>
          </ac:picMkLst>
        </pc:picChg>
        <pc:picChg chg="del">
          <ac:chgData name="Lisa Murphy" userId="db73f3f3-ae36-4679-b497-cf4e406ef4f2" providerId="ADAL" clId="{48B79396-9AB8-4AFF-99E2-21CD9A42C2FB}" dt="2024-09-05T14:04:55.706" v="31" actId="478"/>
          <ac:picMkLst>
            <pc:docMk/>
            <pc:sldMk cId="983436959" sldId="331"/>
            <ac:picMk id="10" creationId="{00000000-0000-0000-0000-000000000000}"/>
          </ac:picMkLst>
        </pc:picChg>
      </pc:sldChg>
    </pc:docChg>
  </pc:docChgLst>
  <pc:docChgLst>
    <pc:chgData name="Lisa Murphy" userId="db73f3f3-ae36-4679-b497-cf4e406ef4f2" providerId="ADAL" clId="{27BD28B2-A013-4708-91DC-E7C9AFFF1A27}"/>
    <pc:docChg chg="modSld">
      <pc:chgData name="Lisa Murphy" userId="db73f3f3-ae36-4679-b497-cf4e406ef4f2" providerId="ADAL" clId="{27BD28B2-A013-4708-91DC-E7C9AFFF1A27}" dt="2024-09-27T16:49:52.336" v="58" actId="20577"/>
      <pc:docMkLst>
        <pc:docMk/>
      </pc:docMkLst>
      <pc:sldChg chg="modSp mod">
        <pc:chgData name="Lisa Murphy" userId="db73f3f3-ae36-4679-b497-cf4e406ef4f2" providerId="ADAL" clId="{27BD28B2-A013-4708-91DC-E7C9AFFF1A27}" dt="2024-09-27T16:49:52.336" v="58" actId="20577"/>
        <pc:sldMkLst>
          <pc:docMk/>
          <pc:sldMk cId="2921290778" sldId="328"/>
        </pc:sldMkLst>
        <pc:spChg chg="mod">
          <ac:chgData name="Lisa Murphy" userId="db73f3f3-ae36-4679-b497-cf4e406ef4f2" providerId="ADAL" clId="{27BD28B2-A013-4708-91DC-E7C9AFFF1A27}" dt="2024-09-27T16:49:40.231" v="41" actId="14100"/>
          <ac:spMkLst>
            <pc:docMk/>
            <pc:sldMk cId="2921290778" sldId="328"/>
            <ac:spMk id="12" creationId="{00000000-0000-0000-0000-000000000000}"/>
          </ac:spMkLst>
        </pc:spChg>
        <pc:spChg chg="mod">
          <ac:chgData name="Lisa Murphy" userId="db73f3f3-ae36-4679-b497-cf4e406ef4f2" providerId="ADAL" clId="{27BD28B2-A013-4708-91DC-E7C9AFFF1A27}" dt="2024-09-27T16:48:33.885" v="17"/>
          <ac:spMkLst>
            <pc:docMk/>
            <pc:sldMk cId="2921290778" sldId="328"/>
            <ac:spMk id="14" creationId="{00000000-0000-0000-0000-000000000000}"/>
          </ac:spMkLst>
        </pc:spChg>
        <pc:spChg chg="mod">
          <ac:chgData name="Lisa Murphy" userId="db73f3f3-ae36-4679-b497-cf4e406ef4f2" providerId="ADAL" clId="{27BD28B2-A013-4708-91DC-E7C9AFFF1A27}" dt="2024-09-27T16:45:34.110" v="2" actId="20577"/>
          <ac:spMkLst>
            <pc:docMk/>
            <pc:sldMk cId="2921290778" sldId="328"/>
            <ac:spMk id="18" creationId="{00000000-0000-0000-0000-000000000000}"/>
          </ac:spMkLst>
        </pc:spChg>
        <pc:spChg chg="mod">
          <ac:chgData name="Lisa Murphy" userId="db73f3f3-ae36-4679-b497-cf4e406ef4f2" providerId="ADAL" clId="{27BD28B2-A013-4708-91DC-E7C9AFFF1A27}" dt="2024-09-27T16:49:52.336" v="58" actId="20577"/>
          <ac:spMkLst>
            <pc:docMk/>
            <pc:sldMk cId="2921290778" sldId="328"/>
            <ac:spMk id="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59D8-707D-4433-8571-2A47E62735EC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37EE8-5625-49A3-8CAC-BACAE3B8101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421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DDB898-394D-406C-A65F-AEB0516956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0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460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727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924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55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83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54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5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54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45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6519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4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6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33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3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3" y="2870637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48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46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77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74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77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7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381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77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3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2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7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46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60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30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3" y="2870637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35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35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1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22959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479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67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25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628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292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59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70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468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189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9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2060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3" y="2870637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0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584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03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805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45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DD9C0-546B-43FF-B23D-457437214322}" type="datetimeFigureOut">
              <a:rPr lang="en-IE" smtClean="0"/>
              <a:t>27/09/2024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E7A6-D30F-4C38-AB32-950829AF829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73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5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rgbClr val="ECECEC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0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rgbClr val="ECECEC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165CABF-D6D1-41BF-AE56-F5F8233A0BC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EC90E6D-7B2E-4EC5-B9F8-35F4AE9AC5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1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rgbClr val="ECECEC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www.onlinemictest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emer.thornbury@ncirl.ie" TargetMode="Externa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94"/>
            <a:ext cx="7010400" cy="5714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5690" y="3124293"/>
            <a:ext cx="61421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IE" sz="2000" b="1" dirty="0">
                <a:solidFill>
                  <a:prstClr val="black"/>
                </a:solidFill>
                <a:latin typeface="Calibri"/>
              </a:rPr>
              <a:t>Please ensure your microphone is </a:t>
            </a:r>
            <a:r>
              <a:rPr lang="en-IE" sz="2000" b="1" u="sng" dirty="0">
                <a:solidFill>
                  <a:prstClr val="black"/>
                </a:solidFill>
                <a:latin typeface="Calibri"/>
              </a:rPr>
              <a:t>muted but working</a:t>
            </a:r>
            <a:r>
              <a:rPr lang="en-IE" sz="2000" b="1" dirty="0">
                <a:solidFill>
                  <a:prstClr val="black"/>
                </a:solidFill>
                <a:latin typeface="Calibri"/>
              </a:rPr>
              <a:t> at the start of class. </a:t>
            </a:r>
          </a:p>
          <a:p>
            <a:pPr defTabSz="914400"/>
            <a:endParaRPr lang="en-IE" sz="2000" b="1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IE" sz="2000" dirty="0">
                <a:solidFill>
                  <a:prstClr val="black"/>
                </a:solidFill>
                <a:latin typeface="Calibri"/>
              </a:rPr>
              <a:t>To test your microphone, do a test before you get started by using: </a:t>
            </a:r>
            <a:r>
              <a:rPr lang="en-IE" sz="2000" dirty="0">
                <a:solidFill>
                  <a:prstClr val="black"/>
                </a:solidFill>
                <a:latin typeface="Calibri"/>
                <a:hlinkClick r:id="rId4"/>
              </a:rPr>
              <a:t>https://www.onlinemictest.com/</a:t>
            </a:r>
            <a:endParaRPr lang="en-IE" sz="2000" dirty="0">
              <a:solidFill>
                <a:prstClr val="black"/>
              </a:solidFill>
              <a:latin typeface="Calibri"/>
            </a:endParaRPr>
          </a:p>
          <a:p>
            <a:pPr defTabSz="914400"/>
            <a:endParaRPr lang="en-IE" sz="1200" dirty="0">
              <a:solidFill>
                <a:prstClr val="black"/>
              </a:solidFill>
              <a:latin typeface="Calibri"/>
            </a:endParaRPr>
          </a:p>
          <a:p>
            <a:pPr defTabSz="914400"/>
            <a:endParaRPr lang="en-IE" sz="16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72001" y="1575799"/>
            <a:ext cx="3017911" cy="1455619"/>
            <a:chOff x="1295400" y="1439980"/>
            <a:chExt cx="3017911" cy="1455619"/>
          </a:xfrm>
        </p:grpSpPr>
        <p:pic>
          <p:nvPicPr>
            <p:cNvPr id="19" name="Picture 8" descr="http://www.clker.com/cliparts/U/q/U/v/j/9/speech-bubble-blue-hi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439980"/>
              <a:ext cx="2814684" cy="145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371600" y="1619071"/>
              <a:ext cx="29417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GB" b="1" dirty="0">
                  <a:solidFill>
                    <a:prstClr val="black"/>
                  </a:solidFill>
                  <a:latin typeface="Calibri"/>
                </a:rPr>
                <a:t>Software </a:t>
              </a:r>
            </a:p>
            <a:p>
              <a:pPr algn="ctr" defTabSz="914400"/>
              <a:r>
                <a:rPr lang="en-GB" b="1" dirty="0">
                  <a:solidFill>
                    <a:prstClr val="black"/>
                  </a:solidFill>
                  <a:latin typeface="Calibri"/>
                </a:rPr>
                <a:t>Development</a:t>
              </a:r>
            </a:p>
            <a:p>
              <a:pPr algn="ctr" defTabSz="914400"/>
              <a:r>
                <a:rPr lang="en-GB" b="1" dirty="0">
                  <a:solidFill>
                    <a:prstClr val="black"/>
                  </a:solidFill>
                  <a:latin typeface="Calibri"/>
                </a:rPr>
                <a:t>Week 1 - Class</a:t>
              </a:r>
              <a:endParaRPr lang="en-IE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65125"/>
            <a:ext cx="372138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/>
          <p:cNvSpPr/>
          <p:nvPr/>
        </p:nvSpPr>
        <p:spPr>
          <a:xfrm>
            <a:off x="487882" y="365125"/>
            <a:ext cx="8124490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Class starts @ 6pm sharp</a:t>
            </a:r>
          </a:p>
        </p:txBody>
      </p:sp>
      <p:sp>
        <p:nvSpPr>
          <p:cNvPr id="14" name="Parallelogram 13"/>
          <p:cNvSpPr/>
          <p:nvPr/>
        </p:nvSpPr>
        <p:spPr>
          <a:xfrm>
            <a:off x="8623113" y="365124"/>
            <a:ext cx="351374" cy="740661"/>
          </a:xfrm>
          <a:prstGeom prst="parallelogram">
            <a:avLst>
              <a:gd name="adj" fmla="val 49208"/>
            </a:avLst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7882" y="365124"/>
            <a:ext cx="936881" cy="7406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Manual Input 15"/>
          <p:cNvSpPr/>
          <p:nvPr/>
        </p:nvSpPr>
        <p:spPr>
          <a:xfrm rot="5400000">
            <a:off x="8860225" y="536095"/>
            <a:ext cx="740661" cy="398720"/>
          </a:xfrm>
          <a:prstGeom prst="flowChartManualInpu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63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prstClr val="white"/>
                </a:solidFill>
                <a:latin typeface="Calibri"/>
              </a:rPr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computer program is a set of instructions that you write to tell a computer what to do. </a:t>
            </a:r>
          </a:p>
          <a:p>
            <a:pPr marL="271463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Computers are constructed form circuitry that consists of small on/off switches – so you create a program by turning on and off these switches. </a:t>
            </a:r>
          </a:p>
          <a:p>
            <a:pPr marL="271463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low level language – machine language – a language a computer understands.</a:t>
            </a:r>
          </a:p>
          <a:p>
            <a:pPr marL="271463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high level language – java – a language that humans understand.  </a:t>
            </a:r>
          </a:p>
          <a:p>
            <a:pPr marL="271463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Programmers often say that machine language consists of 1s and 0s.  This means you use the 1s and 0s to correspond to the on and off switches </a:t>
            </a:r>
          </a:p>
          <a:p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High Level Language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70" y="1337447"/>
            <a:ext cx="82423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421159" y="1640661"/>
            <a:ext cx="7273925" cy="45370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809625" algn="l"/>
              </a:tabLst>
            </a:pPr>
            <a:endParaRPr lang="en-GB" altLang="en-US" sz="3000" dirty="0">
              <a:latin typeface="Calibri" panose="020F0502020204030204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78309" y="1733528"/>
            <a:ext cx="7216775" cy="4351338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rgbClr val="ECECEC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series of program statements similar to an English sentence are written to carry out the task you want to perform. </a:t>
            </a:r>
          </a:p>
          <a:p>
            <a:pPr marL="271463" indent="-271463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high level language compiler or interpreter is used to translate the statements into machine language. </a:t>
            </a:r>
          </a:p>
          <a:p>
            <a:pPr marL="271463" indent="-271463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compiler translates the entire program before carrying out the statement or executing it. </a:t>
            </a:r>
          </a:p>
          <a:p>
            <a:pPr marL="271463" indent="-271463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statements are known as commands.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5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Understanding OOP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OOP – Object Oriented Programming</a:t>
            </a:r>
          </a:p>
          <a:p>
            <a:pPr marL="11430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 term that describes a group or collection of objects with common properties. </a:t>
            </a:r>
          </a:p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definition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describes what attributes its object will have and what those objects will be able to do. </a:t>
            </a:r>
          </a:p>
          <a:p>
            <a:pPr lvl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Attributes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the characteristics that define an object.</a:t>
            </a:r>
          </a:p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values contained in objects properties differentiate objects of the same class from one another. </a:t>
            </a:r>
          </a:p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 specific, concrete instance of class. When you create an object instance, you instantiate it.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2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3200" b="1" dirty="0"/>
              <a:t>My First Java Application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4103"/>
            <a:ext cx="10972800" cy="2532062"/>
          </a:xfrm>
          <a:solidFill>
            <a:schemeClr val="bg1"/>
          </a:solidFill>
          <a:ln>
            <a:solidFill>
              <a:srgbClr val="159892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System.out.println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(“First Java Application”);</a:t>
            </a:r>
          </a:p>
          <a:p>
            <a:pPr marL="185738"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This statement does the actual work in the program. </a:t>
            </a:r>
          </a:p>
          <a:p>
            <a:pPr marL="185738"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Like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ALL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java applications the statement ends with a semicolon (;)</a:t>
            </a:r>
          </a:p>
          <a:p>
            <a:pPr marL="185738"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The text “First Java Application” is known as a literal string. That is, a series of characters that will appear in output exactly as they have been entered.  All literal strings are surrounded with double quotation marks.</a:t>
            </a:r>
          </a:p>
          <a:p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08029" y="1484784"/>
            <a:ext cx="7332814" cy="1538936"/>
          </a:xfrm>
          <a:prstGeom prst="rect">
            <a:avLst/>
          </a:prstGeom>
          <a:solidFill>
            <a:srgbClr val="00008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defTabSz="914400"/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public class First {</a:t>
            </a:r>
            <a:b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</a:br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	public static void main (String </a:t>
            </a:r>
            <a:r>
              <a:rPr lang="en-US" sz="1600" b="1" dirty="0" err="1">
                <a:solidFill>
                  <a:prstClr val="white"/>
                </a:solidFill>
                <a:latin typeface="Courier"/>
                <a:cs typeface="Courier"/>
              </a:rPr>
              <a:t>args</a:t>
            </a:r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[]) {</a:t>
            </a:r>
            <a:b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</a:br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		</a:t>
            </a:r>
            <a:r>
              <a:rPr lang="en-US" sz="1600" b="1" dirty="0" err="1">
                <a:solidFill>
                  <a:prstClr val="white"/>
                </a:solidFill>
                <a:latin typeface="Courier"/>
                <a:cs typeface="Courier"/>
              </a:rPr>
              <a:t>System.out.println</a:t>
            </a:r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(“First Java Application”);</a:t>
            </a:r>
          </a:p>
          <a:p>
            <a:pPr marL="114300" defTabSz="914400"/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	}</a:t>
            </a:r>
            <a:b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</a:br>
            <a:r>
              <a:rPr lang="en-US" sz="1600" b="1" dirty="0">
                <a:solidFill>
                  <a:prstClr val="white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918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3200" b="1" dirty="0"/>
              <a:t>Class Definition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1740024" y="2851656"/>
            <a:ext cx="6781862" cy="2653557"/>
          </a:xfrm>
          <a:prstGeom prst="wedgeEllipseCallout">
            <a:avLst>
              <a:gd name="adj1" fmla="val 53928"/>
              <a:gd name="adj2" fmla="val 21889"/>
            </a:avLst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1285" y="1414057"/>
            <a:ext cx="7230841" cy="1149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/>
            <a:r>
              <a:rPr lang="en-US" sz="20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&lt;modifier&gt; class &lt;</a:t>
            </a:r>
            <a:r>
              <a:rPr lang="en-US" sz="2000" b="1" dirty="0" err="1">
                <a:solidFill>
                  <a:prstClr val="white"/>
                </a:solidFill>
                <a:latin typeface="Calibri" panose="020F0502020204030204"/>
                <a:cs typeface="Courier"/>
              </a:rPr>
              <a:t>classname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&gt; {</a:t>
            </a:r>
            <a:br>
              <a:rPr lang="en-US" sz="2000" b="1" dirty="0">
                <a:solidFill>
                  <a:prstClr val="white"/>
                </a:solidFill>
                <a:latin typeface="Calibri" panose="020F0502020204030204"/>
                <a:cs typeface="Courier"/>
              </a:rPr>
            </a:br>
            <a:r>
              <a:rPr lang="en-US" sz="20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…</a:t>
            </a:r>
          </a:p>
          <a:p>
            <a:pPr defTabSz="914400"/>
            <a:r>
              <a:rPr lang="en-US" sz="20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}</a:t>
            </a:r>
          </a:p>
        </p:txBody>
      </p:sp>
      <p:pic>
        <p:nvPicPr>
          <p:cNvPr id="11" name="Picture 2" descr="http://www.alittleb.it/wp-content/uploads/2010/07/2avata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5" t="16676"/>
          <a:stretch/>
        </p:blipFill>
        <p:spPr bwMode="auto">
          <a:xfrm flipH="1">
            <a:off x="8760296" y="3465846"/>
            <a:ext cx="1691680" cy="34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423592" y="3064892"/>
            <a:ext cx="561662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General format for all classes:</a:t>
            </a:r>
          </a:p>
          <a:p>
            <a:pPr algn="ctr" defTabSz="914400"/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&lt;modifier&gt; </a:t>
            </a:r>
          </a:p>
          <a:p>
            <a:pPr marL="0" lvl="1" algn="ctr" defTabSz="914400"/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public, private, protected, or blank</a:t>
            </a:r>
          </a:p>
          <a:p>
            <a:pPr marL="0" lvl="1" algn="ctr" defTabSz="914400"/>
            <a:endParaRPr lang="en-US" sz="2400" dirty="0">
              <a:solidFill>
                <a:schemeClr val="bg1"/>
              </a:solidFill>
              <a:latin typeface="Calibri" panose="020F0502020204030204"/>
            </a:endParaRPr>
          </a:p>
          <a:p>
            <a:pPr marL="0" lvl="1" algn="ctr" defTabSz="914400"/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For now we will use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/>
              </a:rPr>
              <a:t>public.class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is a java identifier this is a reserved word</a:t>
            </a:r>
          </a:p>
        </p:txBody>
      </p:sp>
    </p:spTree>
    <p:extLst>
      <p:ext uri="{BB962C8B-B14F-4D97-AF65-F5344CB8AC3E}">
        <p14:creationId xmlns:p14="http://schemas.microsoft.com/office/powerpoint/2010/main" val="194042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3200" b="1"/>
              <a:t>Class Definition</a:t>
            </a:r>
            <a:endParaRPr lang="en-IE" sz="3200" b="1" dirty="0">
              <a:solidFill>
                <a:prstClr val="white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&lt;</a:t>
            </a:r>
            <a:r>
              <a:rPr lang="en-US" sz="2400" b="1" dirty="0" err="1">
                <a:solidFill>
                  <a:schemeClr val="tx1"/>
                </a:solidFill>
              </a:rPr>
              <a:t>classname</a:t>
            </a:r>
            <a:r>
              <a:rPr lang="en-US" sz="2400" b="1" dirty="0">
                <a:solidFill>
                  <a:schemeClr val="tx1"/>
                </a:solidFill>
              </a:rPr>
              <a:t>&gt;</a:t>
            </a:r>
          </a:p>
          <a:p>
            <a:pPr marL="269875" lvl="1" indent="-255588"/>
            <a:r>
              <a:rPr lang="en-US" sz="2400" dirty="0"/>
              <a:t>The name you give your class </a:t>
            </a:r>
          </a:p>
          <a:p>
            <a:pPr marL="269875" lvl="1" indent="-255588"/>
            <a:r>
              <a:rPr lang="en-US" sz="2400" dirty="0"/>
              <a:t>Must begin with a capital letter. </a:t>
            </a:r>
          </a:p>
          <a:p>
            <a:pPr marL="269875" lvl="1" indent="-255588"/>
            <a:r>
              <a:rPr lang="en-US" sz="2400" dirty="0"/>
              <a:t>It cannot begin with a digit/number.</a:t>
            </a:r>
          </a:p>
          <a:p>
            <a:pPr marL="269875" lvl="1" indent="-255588"/>
            <a:r>
              <a:rPr lang="en-US" sz="2400" dirty="0"/>
              <a:t>The rest of the name can only contain numbers or letters. </a:t>
            </a:r>
          </a:p>
          <a:p>
            <a:pPr marL="269875" lvl="1" indent="-255588"/>
            <a:r>
              <a:rPr lang="en-US" sz="2400" dirty="0"/>
              <a:t>Multiple words can be joined together – by convention subsequent words start with a capital letter.  </a:t>
            </a:r>
            <a:endParaRPr lang="en-US" sz="2400" b="1" dirty="0"/>
          </a:p>
          <a:p>
            <a:pPr marL="269875" lvl="1" indent="-255588"/>
            <a:r>
              <a:rPr lang="en-US" sz="2400" dirty="0"/>
              <a:t>No spaces between multiple words.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All contents of the class are surrounded with curly brackets {,}</a:t>
            </a:r>
          </a:p>
          <a:p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upload.wikimedia.org/wikipedia/commons/5/50/OpenOffice.org_Cal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86" y="1214626"/>
            <a:ext cx="2410937" cy="14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6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Main Method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138426"/>
            <a:ext cx="109728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rgbClr val="ECECEC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Every Java program must have a main method.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Think of this as the engine of the program.</a:t>
            </a:r>
          </a:p>
          <a:p>
            <a:pPr marL="11430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2408" y="1600200"/>
            <a:ext cx="7425516" cy="1180728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public static void main (String </a:t>
            </a:r>
            <a:r>
              <a:rPr lang="en-US" sz="2400" b="1" dirty="0" err="1">
                <a:solidFill>
                  <a:prstClr val="white"/>
                </a:solidFill>
                <a:latin typeface="Calibri" panose="020F0502020204030204"/>
                <a:cs typeface="Courier"/>
              </a:rPr>
              <a:t>args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[]) {</a:t>
            </a:r>
            <a:br>
              <a:rPr lang="en-US" sz="2400" b="1" dirty="0">
                <a:solidFill>
                  <a:prstClr val="white"/>
                </a:solidFill>
                <a:latin typeface="Calibri" panose="020F0502020204030204"/>
                <a:cs typeface="Courier"/>
              </a:rPr>
            </a:b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	…</a:t>
            </a:r>
          </a:p>
          <a:p>
            <a:pPr defTabSz="914400"/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cs typeface="Courier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4389" t="29128" r="46870" b="16731"/>
          <a:stretch/>
        </p:blipFill>
        <p:spPr>
          <a:xfrm>
            <a:off x="7921702" y="4189950"/>
            <a:ext cx="2749396" cy="216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84256" y="3358954"/>
            <a:ext cx="3024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E" sz="2400" b="1" dirty="0">
                <a:latin typeface="Calibri" panose="020F0502020204030204"/>
              </a:rPr>
              <a:t>Main Method</a:t>
            </a:r>
          </a:p>
          <a:p>
            <a:pPr algn="ctr" defTabSz="914400"/>
            <a:r>
              <a:rPr lang="en-IE" sz="2400" b="1" dirty="0">
                <a:latin typeface="Calibri" panose="020F0502020204030204"/>
              </a:rPr>
              <a:t>Engine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255344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Comments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9600" y="3485804"/>
            <a:ext cx="3312368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6524" y="1170109"/>
            <a:ext cx="3312368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9600" y="1138426"/>
            <a:ext cx="10972800" cy="4987739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FF6600"/>
                </a:solidFill>
              </a:rPr>
              <a:t>Block Comments</a:t>
            </a:r>
          </a:p>
          <a:p>
            <a:pPr marL="11430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/* this is an example of a block comment</a:t>
            </a:r>
          </a:p>
          <a:p>
            <a:pPr marL="11430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		you can have multiple lines </a:t>
            </a:r>
          </a:p>
          <a:p>
            <a:pPr marL="11430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	 */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6600"/>
                </a:solidFill>
              </a:rPr>
              <a:t>Inline Comments</a:t>
            </a:r>
          </a:p>
          <a:p>
            <a:pPr marL="411480" lvl="1" indent="0">
              <a:buNone/>
            </a:pPr>
            <a:r>
              <a:rPr lang="en-US" sz="3200" dirty="0"/>
              <a:t>	</a:t>
            </a:r>
          </a:p>
          <a:p>
            <a:pPr marL="411480" lvl="1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This in an example of an inline comment</a:t>
            </a:r>
          </a:p>
          <a:p>
            <a:pPr marL="411480" lvl="1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Each new line starts with (//)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4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3200" b="1" dirty="0"/>
              <a:t>Saving, Compiling, Running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/>
            <a:r>
              <a:rPr lang="en-US" dirty="0">
                <a:solidFill>
                  <a:schemeClr val="tx1"/>
                </a:solidFill>
              </a:rPr>
              <a:t>First write and save your java class</a:t>
            </a:r>
          </a:p>
          <a:p>
            <a:pPr marL="271463" indent="-271463"/>
            <a:r>
              <a:rPr lang="en-US" dirty="0">
                <a:solidFill>
                  <a:schemeClr val="tx1"/>
                </a:solidFill>
              </a:rPr>
              <a:t>Compile the class you wrote (called the source code) into bytecode</a:t>
            </a:r>
          </a:p>
          <a:p>
            <a:pPr marL="271463" indent="-271463"/>
            <a:r>
              <a:rPr lang="en-US" dirty="0">
                <a:solidFill>
                  <a:schemeClr val="tx1"/>
                </a:solidFill>
              </a:rPr>
              <a:t>You use the Java Interpreter to translate the bytecode into executable statements.</a:t>
            </a:r>
          </a:p>
          <a:p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alexloves.com/wp-content/uploads/2013/04/ws_Girl_Running_1680x10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89" y="4525448"/>
            <a:ext cx="3129142" cy="19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Errors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Compilers issue one or more error messages each time they encounter an </a:t>
            </a:r>
            <a:r>
              <a:rPr lang="en-US" sz="2200" b="1" dirty="0">
                <a:solidFill>
                  <a:schemeClr val="tx1"/>
                </a:solidFill>
              </a:rPr>
              <a:t>invalid</a:t>
            </a:r>
            <a:r>
              <a:rPr lang="en-US" sz="2200" dirty="0">
                <a:solidFill>
                  <a:schemeClr val="tx1"/>
                </a:solidFill>
              </a:rPr>
              <a:t> program statement </a:t>
            </a:r>
          </a:p>
          <a:p>
            <a:pPr marL="411480" lvl="1" indent="0">
              <a:buNone/>
            </a:pPr>
            <a:r>
              <a:rPr lang="en-US" sz="2200" dirty="0"/>
              <a:t>–  this is known as a </a:t>
            </a:r>
            <a:r>
              <a:rPr lang="en-US" sz="2200" b="1" dirty="0"/>
              <a:t>syntax</a:t>
            </a:r>
            <a:r>
              <a:rPr lang="en-US" sz="2200" dirty="0"/>
              <a:t> error.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Programs must be </a:t>
            </a:r>
            <a:r>
              <a:rPr lang="en-US" sz="2200" b="1" dirty="0">
                <a:solidFill>
                  <a:schemeClr val="tx1"/>
                </a:solidFill>
              </a:rPr>
              <a:t>debugged </a:t>
            </a:r>
            <a:r>
              <a:rPr lang="en-US" sz="2200" dirty="0">
                <a:solidFill>
                  <a:schemeClr val="tx1"/>
                </a:solidFill>
              </a:rPr>
              <a:t>before they can be executed </a:t>
            </a:r>
          </a:p>
          <a:p>
            <a:pPr marL="411480" lvl="1" indent="0">
              <a:buNone/>
            </a:pPr>
            <a:r>
              <a:rPr lang="en-US" sz="2200" dirty="0"/>
              <a:t>–  locating and repairing all syntax errors.  </a:t>
            </a:r>
          </a:p>
          <a:p>
            <a:r>
              <a:rPr lang="en-US" sz="2200" dirty="0">
                <a:solidFill>
                  <a:schemeClr val="tx1"/>
                </a:solidFill>
              </a:rPr>
              <a:t>As well as syntax errors we can have what are known as logical or semantic error.  This is can be more complicated to correct. 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>
                <a:solidFill>
                  <a:schemeClr val="tx1"/>
                </a:solidFill>
              </a:rPr>
              <a:t>Syntax Error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</a:p>
          <a:p>
            <a:pPr marL="411480" lvl="1" indent="0">
              <a:buNone/>
            </a:pPr>
            <a:r>
              <a:rPr lang="en-US" sz="2200" dirty="0"/>
              <a:t>– For example, if you misspell a programming language word.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Semantic Error</a:t>
            </a:r>
          </a:p>
          <a:p>
            <a:pPr marL="411480" lvl="1" indent="0">
              <a:buNone/>
            </a:pPr>
            <a:r>
              <a:rPr lang="en-US" sz="2200" dirty="0"/>
              <a:t>– For example, if you use a correct word in the wrong context.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www.blogdovelhinho.com.br/wp-content/uploads/2012/12/exame_erros_carreira_cort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24" y="5668590"/>
            <a:ext cx="1793776" cy="12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8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5436" y="3501456"/>
            <a:ext cx="4213903" cy="968894"/>
          </a:xfrm>
        </p:spPr>
        <p:txBody>
          <a:bodyPr>
            <a:normAutofit fontScale="90000"/>
          </a:bodyPr>
          <a:lstStyle/>
          <a:p>
            <a:r>
              <a:rPr lang="en-IE" b="1" dirty="0">
                <a:solidFill>
                  <a:srgbClr val="159892"/>
                </a:solidFill>
              </a:rPr>
              <a:t>Software Development</a:t>
            </a:r>
            <a:endParaRPr lang="en-IE" dirty="0">
              <a:solidFill>
                <a:srgbClr val="15989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5125"/>
            <a:ext cx="372138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487882" y="365125"/>
            <a:ext cx="8124490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Week 1: Class</a:t>
            </a:r>
            <a:endParaRPr lang="en-IE" sz="4000" b="1" dirty="0"/>
          </a:p>
        </p:txBody>
      </p:sp>
      <p:sp>
        <p:nvSpPr>
          <p:cNvPr id="6" name="Parallelogram 5"/>
          <p:cNvSpPr/>
          <p:nvPr/>
        </p:nvSpPr>
        <p:spPr>
          <a:xfrm>
            <a:off x="8623113" y="365124"/>
            <a:ext cx="351374" cy="740661"/>
          </a:xfrm>
          <a:prstGeom prst="parallelogram">
            <a:avLst>
              <a:gd name="adj" fmla="val 49208"/>
            </a:avLst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87882" y="365124"/>
            <a:ext cx="936881" cy="7406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Manual Input 7"/>
          <p:cNvSpPr/>
          <p:nvPr/>
        </p:nvSpPr>
        <p:spPr>
          <a:xfrm rot="5400000">
            <a:off x="8860225" y="536095"/>
            <a:ext cx="740661" cy="398720"/>
          </a:xfrm>
          <a:prstGeom prst="flowChartManualInpu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5" name="Group 14"/>
          <p:cNvGrpSpPr/>
          <p:nvPr/>
        </p:nvGrpSpPr>
        <p:grpSpPr>
          <a:xfrm flipH="1">
            <a:off x="7805569" y="6117338"/>
            <a:ext cx="4385191" cy="742748"/>
            <a:chOff x="2674219" y="5462823"/>
            <a:chExt cx="4385191" cy="742748"/>
          </a:xfrm>
        </p:grpSpPr>
        <p:sp>
          <p:nvSpPr>
            <p:cNvPr id="9" name="Rectangle 8"/>
            <p:cNvSpPr/>
            <p:nvPr/>
          </p:nvSpPr>
          <p:spPr>
            <a:xfrm>
              <a:off x="2674219" y="5464910"/>
              <a:ext cx="372138" cy="740661"/>
            </a:xfrm>
            <a:prstGeom prst="rect">
              <a:avLst/>
            </a:prstGeom>
            <a:solidFill>
              <a:srgbClr val="159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2101" y="5464910"/>
              <a:ext cx="3090506" cy="740661"/>
            </a:xfrm>
            <a:prstGeom prst="rect">
              <a:avLst/>
            </a:prstGeom>
            <a:solidFill>
              <a:srgbClr val="159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4000" b="1" dirty="0"/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6252607" y="5462823"/>
              <a:ext cx="351374" cy="740661"/>
            </a:xfrm>
            <a:prstGeom prst="parallelogram">
              <a:avLst>
                <a:gd name="adj" fmla="val 49208"/>
              </a:avLst>
            </a:prstGeom>
            <a:solidFill>
              <a:srgbClr val="159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Flowchart: Manual Input 12"/>
            <p:cNvSpPr/>
            <p:nvPr/>
          </p:nvSpPr>
          <p:spPr>
            <a:xfrm rot="5400000">
              <a:off x="6489719" y="5633794"/>
              <a:ext cx="740661" cy="398720"/>
            </a:xfrm>
            <a:prstGeom prst="flowChartManualInput">
              <a:avLst/>
            </a:prstGeom>
            <a:solidFill>
              <a:srgbClr val="159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797027" y="6256835"/>
            <a:ext cx="275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GB" sz="2400" dirty="0">
                <a:solidFill>
                  <a:schemeClr val="bg1"/>
                </a:solidFill>
              </a:rPr>
              <a:t>lisa.murphy@ncirl.ie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36" y="2394338"/>
            <a:ext cx="4428470" cy="2214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00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200" b="1" dirty="0">
                <a:solidFill>
                  <a:prstClr val="white"/>
                </a:solidFill>
                <a:latin typeface="Calibri"/>
              </a:rPr>
              <a:t>Recap</a:t>
            </a:r>
            <a:endParaRPr lang="en-IE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/*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*MyFirstProgram.java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*@author L Murphy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*8</a:t>
            </a:r>
            <a:r>
              <a:rPr lang="en-IE" baseline="30000" dirty="0">
                <a:solidFill>
                  <a:schemeClr val="tx1"/>
                </a:solidFill>
              </a:rPr>
              <a:t>th</a:t>
            </a:r>
            <a:r>
              <a:rPr lang="en-IE" dirty="0">
                <a:solidFill>
                  <a:schemeClr val="tx1"/>
                </a:solidFill>
              </a:rPr>
              <a:t> June 2014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*/</a:t>
            </a:r>
          </a:p>
          <a:p>
            <a:pPr marL="0" indent="0">
              <a:buNone/>
            </a:pPr>
            <a:r>
              <a:rPr lang="en-IE" dirty="0">
                <a:solidFill>
                  <a:srgbClr val="159892"/>
                </a:solidFill>
              </a:rPr>
              <a:t>//This starts the program – Every program has a Class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Public class </a:t>
            </a:r>
            <a:r>
              <a:rPr lang="en-IE" dirty="0" err="1">
                <a:solidFill>
                  <a:schemeClr val="tx1"/>
                </a:solidFill>
              </a:rPr>
              <a:t>MyFirstProgram</a:t>
            </a:r>
            <a:r>
              <a:rPr lang="en-IE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n-IE" dirty="0">
                <a:solidFill>
                  <a:srgbClr val="159892"/>
                </a:solidFill>
              </a:rPr>
              <a:t>//Engine of the program	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Public static void main (String </a:t>
            </a:r>
            <a:r>
              <a:rPr lang="en-IE" dirty="0" err="1">
                <a:solidFill>
                  <a:schemeClr val="tx1"/>
                </a:solidFill>
              </a:rPr>
              <a:t>args</a:t>
            </a:r>
            <a:r>
              <a:rPr lang="en-IE" dirty="0">
                <a:solidFill>
                  <a:schemeClr val="tx1"/>
                </a:solidFill>
              </a:rPr>
              <a:t>[]){</a:t>
            </a:r>
          </a:p>
          <a:p>
            <a:pPr marL="0" indent="0">
              <a:buNone/>
            </a:pPr>
            <a:r>
              <a:rPr lang="en-IE" dirty="0">
                <a:solidFill>
                  <a:srgbClr val="159892"/>
                </a:solidFill>
              </a:rPr>
              <a:t>//To print data to the screen</a:t>
            </a:r>
          </a:p>
          <a:p>
            <a:pPr marL="0" indent="0">
              <a:buNone/>
            </a:pPr>
            <a:r>
              <a:rPr lang="en-IE" dirty="0" err="1">
                <a:solidFill>
                  <a:schemeClr val="tx1"/>
                </a:solidFill>
              </a:rPr>
              <a:t>System.out.println</a:t>
            </a:r>
            <a:r>
              <a:rPr lang="en-IE" dirty="0">
                <a:solidFill>
                  <a:schemeClr val="tx1"/>
                </a:solidFill>
              </a:rPr>
              <a:t>(“</a:t>
            </a:r>
            <a:r>
              <a:rPr lang="en-IE" dirty="0" err="1">
                <a:solidFill>
                  <a:schemeClr val="tx1"/>
                </a:solidFill>
              </a:rPr>
              <a:t>MyfirstProgram</a:t>
            </a:r>
            <a:r>
              <a:rPr lang="en-IE" dirty="0">
                <a:solidFill>
                  <a:schemeClr val="tx1"/>
                </a:solidFill>
              </a:rPr>
              <a:t>”)</a:t>
            </a:r>
          </a:p>
          <a:p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8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5125"/>
            <a:ext cx="372138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487882" y="365125"/>
            <a:ext cx="8124490" cy="740661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Agenda</a:t>
            </a:r>
            <a:endParaRPr lang="en-IE" sz="4000" b="1" dirty="0"/>
          </a:p>
        </p:txBody>
      </p:sp>
      <p:sp>
        <p:nvSpPr>
          <p:cNvPr id="7" name="Parallelogram 6"/>
          <p:cNvSpPr/>
          <p:nvPr/>
        </p:nvSpPr>
        <p:spPr>
          <a:xfrm>
            <a:off x="8623113" y="365124"/>
            <a:ext cx="351374" cy="740661"/>
          </a:xfrm>
          <a:prstGeom prst="parallelogram">
            <a:avLst>
              <a:gd name="adj" fmla="val 49208"/>
            </a:avLst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7882" y="365124"/>
            <a:ext cx="936881" cy="7406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anual Input 8"/>
          <p:cNvSpPr/>
          <p:nvPr/>
        </p:nvSpPr>
        <p:spPr>
          <a:xfrm rot="5400000">
            <a:off x="8860225" y="536095"/>
            <a:ext cx="740661" cy="398720"/>
          </a:xfrm>
          <a:prstGeom prst="flowChartManualInpu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Freeform 10"/>
          <p:cNvSpPr/>
          <p:nvPr/>
        </p:nvSpPr>
        <p:spPr>
          <a:xfrm>
            <a:off x="0" y="1488560"/>
            <a:ext cx="1924361" cy="5284379"/>
          </a:xfrm>
          <a:custGeom>
            <a:avLst/>
            <a:gdLst>
              <a:gd name="connsiteX0" fmla="*/ 0 w 1935601"/>
              <a:gd name="connsiteY0" fmla="*/ 0 h 5192012"/>
              <a:gd name="connsiteX1" fmla="*/ 1935126 w 1935601"/>
              <a:gd name="connsiteY1" fmla="*/ 1435395 h 5192012"/>
              <a:gd name="connsiteX2" fmla="*/ 202019 w 1935601"/>
              <a:gd name="connsiteY2" fmla="*/ 4859079 h 5192012"/>
              <a:gd name="connsiteX3" fmla="*/ 202019 w 1935601"/>
              <a:gd name="connsiteY3" fmla="*/ 4869712 h 519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01" h="5192012">
                <a:moveTo>
                  <a:pt x="0" y="0"/>
                </a:moveTo>
                <a:cubicBezTo>
                  <a:pt x="950728" y="312774"/>
                  <a:pt x="1901456" y="625549"/>
                  <a:pt x="1935126" y="1435395"/>
                </a:cubicBezTo>
                <a:cubicBezTo>
                  <a:pt x="1968796" y="2245241"/>
                  <a:pt x="202019" y="4859079"/>
                  <a:pt x="202019" y="4859079"/>
                </a:cubicBezTo>
                <a:cubicBezTo>
                  <a:pt x="-86832" y="5431465"/>
                  <a:pt x="57593" y="5150588"/>
                  <a:pt x="202019" y="4869712"/>
                </a:cubicBezTo>
              </a:path>
            </a:pathLst>
          </a:custGeom>
          <a:noFill/>
          <a:ln>
            <a:solidFill>
              <a:srgbClr val="E93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6" name="Group 15"/>
          <p:cNvGrpSpPr/>
          <p:nvPr/>
        </p:nvGrpSpPr>
        <p:grpSpPr>
          <a:xfrm>
            <a:off x="1215583" y="1854466"/>
            <a:ext cx="4371197" cy="925031"/>
            <a:chOff x="487882" y="1263504"/>
            <a:chExt cx="4371197" cy="925031"/>
          </a:xfrm>
        </p:grpSpPr>
        <p:sp>
          <p:nvSpPr>
            <p:cNvPr id="17" name="Rounded Rectangle 16"/>
            <p:cNvSpPr/>
            <p:nvPr/>
          </p:nvSpPr>
          <p:spPr>
            <a:xfrm>
              <a:off x="1169576" y="1360964"/>
              <a:ext cx="3689503" cy="6999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729" y="1435394"/>
              <a:ext cx="3913389" cy="522769"/>
            </a:xfrm>
            <a:prstGeom prst="roundRect">
              <a:avLst/>
            </a:prstGeom>
            <a:solidFill>
              <a:srgbClr val="FA9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E" b="1" dirty="0"/>
                <a:t>        </a:t>
              </a:r>
              <a:r>
                <a:rPr lang="en-IE" sz="2000" b="1" dirty="0"/>
                <a:t>Class Schedule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87882" y="1263504"/>
              <a:ext cx="936881" cy="92503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A91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4" y="3258575"/>
            <a:ext cx="4371197" cy="925031"/>
            <a:chOff x="487882" y="1263504"/>
            <a:chExt cx="4371197" cy="925031"/>
          </a:xfrm>
        </p:grpSpPr>
        <p:sp>
          <p:nvSpPr>
            <p:cNvPr id="21" name="Rounded Rectangle 20"/>
            <p:cNvSpPr/>
            <p:nvPr/>
          </p:nvSpPr>
          <p:spPr>
            <a:xfrm>
              <a:off x="1169576" y="1360964"/>
              <a:ext cx="3689503" cy="6999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28729" y="1435394"/>
              <a:ext cx="3913389" cy="522769"/>
            </a:xfrm>
            <a:prstGeom prst="roundRect">
              <a:avLst/>
            </a:prstGeom>
            <a:solidFill>
              <a:srgbClr val="6AB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E" sz="1600" dirty="0"/>
                <a:t>         </a:t>
              </a:r>
              <a:r>
                <a:rPr lang="en-IE" sz="2000" b="1" dirty="0"/>
                <a:t>Reading Material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87882" y="1263504"/>
              <a:ext cx="936881" cy="92503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6AB0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2138" y="4670602"/>
            <a:ext cx="4371197" cy="925031"/>
            <a:chOff x="487882" y="1263504"/>
            <a:chExt cx="4371197" cy="925031"/>
          </a:xfrm>
        </p:grpSpPr>
        <p:sp>
          <p:nvSpPr>
            <p:cNvPr id="25" name="Rounded Rectangle 24"/>
            <p:cNvSpPr/>
            <p:nvPr/>
          </p:nvSpPr>
          <p:spPr>
            <a:xfrm>
              <a:off x="1169576" y="1360964"/>
              <a:ext cx="3689503" cy="6999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28729" y="1435394"/>
              <a:ext cx="3913389" cy="52276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E" sz="2000" b="1" dirty="0"/>
                <a:t>Computing Support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87882" y="1263504"/>
              <a:ext cx="936881" cy="92503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67" y="1886313"/>
            <a:ext cx="823711" cy="8237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0" y="3424336"/>
            <a:ext cx="593507" cy="5935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6" y="4829814"/>
            <a:ext cx="605883" cy="605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451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876800" y="-9625"/>
            <a:ext cx="5791200" cy="6853561"/>
            <a:chOff x="3352800" y="-9625"/>
            <a:chExt cx="5791200" cy="68535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-9625"/>
              <a:ext cx="5791200" cy="685356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581400" y="914400"/>
              <a:ext cx="1447800" cy="304800"/>
            </a:xfrm>
            <a:prstGeom prst="rect">
              <a:avLst/>
            </a:prstGeom>
            <a:solidFill>
              <a:srgbClr val="22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IE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172200" y="3124200"/>
            <a:ext cx="990600" cy="838200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61982" y="1891743"/>
            <a:ext cx="2605218" cy="3442257"/>
            <a:chOff x="137982" y="1891743"/>
            <a:chExt cx="2354199" cy="3305930"/>
          </a:xfrm>
        </p:grpSpPr>
        <p:grpSp>
          <p:nvGrpSpPr>
            <p:cNvPr id="9" name="Group 8"/>
            <p:cNvGrpSpPr/>
            <p:nvPr/>
          </p:nvGrpSpPr>
          <p:grpSpPr>
            <a:xfrm>
              <a:off x="137982" y="1891743"/>
              <a:ext cx="2354199" cy="3238306"/>
              <a:chOff x="130302" y="1859844"/>
              <a:chExt cx="2354199" cy="323830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40936" y="2697863"/>
                <a:ext cx="2113170" cy="2400287"/>
              </a:xfrm>
              <a:prstGeom prst="roundRect">
                <a:avLst>
                  <a:gd name="adj" fmla="val 22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GB" dirty="0">
                    <a:solidFill>
                      <a:srgbClr val="0184B3"/>
                    </a:solidFill>
                    <a:latin typeface="Calibri"/>
                  </a:rPr>
                  <a:t>Lisa Murphy</a:t>
                </a:r>
              </a:p>
              <a:p>
                <a:pPr algn="ctr" defTabSz="914400"/>
                <a:endParaRPr lang="en-GB" dirty="0">
                  <a:solidFill>
                    <a:srgbClr val="0184B3"/>
                  </a:solidFill>
                  <a:latin typeface="Calibri"/>
                </a:endParaRPr>
              </a:p>
              <a:p>
                <a:pPr algn="ctr" defTabSz="914400"/>
                <a:r>
                  <a:rPr lang="en-GB" dirty="0">
                    <a:solidFill>
                      <a:srgbClr val="0184B3"/>
                    </a:solidFill>
                    <a:latin typeface="Calibri"/>
                  </a:rPr>
                  <a:t>From Galway</a:t>
                </a:r>
              </a:p>
              <a:p>
                <a:pPr algn="ctr" defTabSz="914400"/>
                <a:endParaRPr lang="en-GB" dirty="0">
                  <a:solidFill>
                    <a:srgbClr val="0184B3"/>
                  </a:solidFill>
                  <a:latin typeface="Calibri"/>
                </a:endParaRPr>
              </a:p>
              <a:p>
                <a:pPr algn="ctr" defTabSz="914400"/>
                <a:r>
                  <a:rPr lang="en-GB" dirty="0">
                    <a:solidFill>
                      <a:srgbClr val="0184B3"/>
                    </a:solidFill>
                    <a:latin typeface="Calibri"/>
                  </a:rPr>
                  <a:t>11 years teaching in NCI!</a:t>
                </a:r>
                <a:endParaRPr lang="en-IE" dirty="0">
                  <a:solidFill>
                    <a:srgbClr val="0184B3"/>
                  </a:solidFill>
                  <a:latin typeface="Calibri"/>
                </a:endParaRPr>
              </a:p>
            </p:txBody>
          </p:sp>
          <p:sp>
            <p:nvSpPr>
              <p:cNvPr id="17" name="Pentagon 16"/>
              <p:cNvSpPr/>
              <p:nvPr/>
            </p:nvSpPr>
            <p:spPr>
              <a:xfrm>
                <a:off x="130302" y="1859844"/>
                <a:ext cx="2354199" cy="862095"/>
              </a:xfrm>
              <a:prstGeom prst="homePlate">
                <a:avLst>
                  <a:gd name="adj" fmla="val 29033"/>
                </a:avLst>
              </a:prstGeom>
              <a:solidFill>
                <a:srgbClr val="018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IE" sz="1600" b="1" dirty="0">
                    <a:solidFill>
                      <a:prstClr val="white"/>
                    </a:solidFill>
                    <a:latin typeface="Calibri"/>
                  </a:rPr>
                  <a:t>ABOUT ME</a:t>
                </a:r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138109" y="5063590"/>
              <a:ext cx="2174180" cy="134083"/>
            </a:xfrm>
            <a:prstGeom prst="roundRect">
              <a:avLst>
                <a:gd name="adj" fmla="val 50000"/>
              </a:avLst>
            </a:prstGeom>
            <a:solidFill>
              <a:srgbClr val="018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IE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66903" y="914400"/>
            <a:ext cx="243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b="1" dirty="0">
                <a:solidFill>
                  <a:prstClr val="white"/>
                </a:solidFill>
                <a:latin typeface="Calibri"/>
              </a:rPr>
              <a:t>Where do I come from?</a:t>
            </a:r>
            <a:endParaRPr lang="en-IE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3752850"/>
            <a:ext cx="392003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prstClr val="white"/>
                </a:solidFill>
                <a:latin typeface="Calibri"/>
              </a:rPr>
              <a:t>Class Schedule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2046" y="1148257"/>
            <a:ext cx="2330736" cy="3048000"/>
          </a:xfrm>
          <a:prstGeom prst="rect">
            <a:avLst/>
          </a:prstGeom>
          <a:noFill/>
          <a:ln w="76200">
            <a:solidFill>
              <a:srgbClr val="8BA83C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71475" y="1460940"/>
            <a:ext cx="3606100" cy="4704518"/>
          </a:xfrm>
          <a:prstGeom prst="rect">
            <a:avLst/>
          </a:prstGeom>
          <a:noFill/>
          <a:ln w="76200">
            <a:solidFill>
              <a:srgbClr val="27A7DE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38499" y="2387066"/>
            <a:ext cx="3014592" cy="1732352"/>
          </a:xfrm>
          <a:prstGeom prst="rect">
            <a:avLst/>
          </a:prstGeom>
          <a:noFill/>
          <a:ln w="76200">
            <a:solidFill>
              <a:srgbClr val="F4911E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6921" y="1537141"/>
            <a:ext cx="2294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2200" b="1" dirty="0">
                <a:solidFill>
                  <a:srgbClr val="27A7DE"/>
                </a:solidFill>
                <a:latin typeface="Calibri"/>
              </a:rPr>
              <a:t>What will I Learn?</a:t>
            </a:r>
            <a:endParaRPr lang="en-IE" sz="2200" b="1" dirty="0">
              <a:solidFill>
                <a:srgbClr val="27A7D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6965" y="1918141"/>
            <a:ext cx="34741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Programming Basics – Week 1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Data Types – Week 2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Instantiable Classes – Week 3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Selection Statements and nested conditionals – Week 4&amp;5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</a:rPr>
              <a:t>Repetition – Week 6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Arrays – Week 7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Nested Loops a&amp;2D Arrays– Week 8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Characters &amp; Strings – Week 9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</a:rPr>
              <a:t>Recap – Week 10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OOP Revisited – Week  10, 11</a:t>
            </a:r>
          </a:p>
          <a:p>
            <a:pPr marL="300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F7F7F"/>
                </a:solidFill>
                <a:latin typeface="Calibri"/>
              </a:rPr>
              <a:t>Revision – Week 12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9182" y="1224458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2200" b="1" dirty="0">
                <a:solidFill>
                  <a:srgbClr val="8BA83C"/>
                </a:solidFill>
                <a:latin typeface="Calibri"/>
              </a:rPr>
              <a:t>Class Schedule?</a:t>
            </a:r>
            <a:endParaRPr lang="en-IE" sz="2200" b="1" dirty="0">
              <a:solidFill>
                <a:srgbClr val="8BA83C"/>
              </a:solidFill>
              <a:latin typeface="Calibri"/>
            </a:endParaRPr>
          </a:p>
        </p:txBody>
      </p:sp>
      <p:pic>
        <p:nvPicPr>
          <p:cNvPr id="16" name="Picture 2" descr="http://forums.vainglorygame.com/index.php?attachments/20398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279">
            <a:off x="5900782" y="5877766"/>
            <a:ext cx="873093" cy="10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sheridan\AppData\Local\Microsoft\Windows\Temporary Internet Files\Content.IE5\9IAXXBNH\MC90044632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5094">
            <a:off x="2041039" y="4456087"/>
            <a:ext cx="835117" cy="116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80720" y="1655344"/>
            <a:ext cx="21354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914400">
              <a:buClr>
                <a:srgbClr val="8BA83C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F7F7F"/>
                </a:solidFill>
                <a:latin typeface="Calibri"/>
              </a:rPr>
              <a:t>Lecture </a:t>
            </a:r>
          </a:p>
          <a:p>
            <a:pPr marL="0" lvl="1" defTabSz="914400">
              <a:buClr>
                <a:srgbClr val="8BA83C"/>
              </a:buClr>
            </a:pPr>
            <a:r>
              <a:rPr lang="en-IE" dirty="0">
                <a:solidFill>
                  <a:srgbClr val="7F7F7F"/>
                </a:solidFill>
                <a:latin typeface="Calibri"/>
              </a:rPr>
              <a:t>Friday 6-8pm</a:t>
            </a:r>
          </a:p>
          <a:p>
            <a:pPr marL="285750" lvl="1" indent="-285750" defTabSz="914400">
              <a:buClr>
                <a:srgbClr val="8BA83C"/>
              </a:buClr>
              <a:buFont typeface="Arial" panose="020B0604020202020204" pitchFamily="34" charset="0"/>
              <a:buChar char="•"/>
            </a:pPr>
            <a:endParaRPr lang="en-IE" dirty="0">
              <a:solidFill>
                <a:srgbClr val="7F7F7F"/>
              </a:solidFill>
              <a:latin typeface="Calibri"/>
            </a:endParaRPr>
          </a:p>
          <a:p>
            <a:pPr marL="285750" lvl="1" indent="-285750" defTabSz="914400">
              <a:buClr>
                <a:srgbClr val="8BA83C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F7F7F"/>
                </a:solidFill>
                <a:latin typeface="Calibri"/>
              </a:rPr>
              <a:t>Lab</a:t>
            </a:r>
          </a:p>
          <a:p>
            <a:pPr marL="0" lvl="1" defTabSz="914400">
              <a:buClr>
                <a:srgbClr val="8BA83C"/>
              </a:buClr>
            </a:pPr>
            <a:r>
              <a:rPr lang="en-IE">
                <a:solidFill>
                  <a:srgbClr val="7F7F7F"/>
                </a:solidFill>
                <a:latin typeface="Calibri"/>
              </a:rPr>
              <a:t>Friday  8-10pm</a:t>
            </a:r>
            <a:endParaRPr lang="en-GB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96537" y="2387066"/>
            <a:ext cx="1629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2200" b="1" dirty="0">
                <a:solidFill>
                  <a:srgbClr val="F4911E"/>
                </a:solidFill>
                <a:latin typeface="Calibri"/>
              </a:rPr>
              <a:t>Assessment </a:t>
            </a:r>
          </a:p>
          <a:p>
            <a:pPr algn="ctr" defTabSz="914400"/>
            <a:r>
              <a:rPr lang="en-GB" sz="2200" b="1" dirty="0">
                <a:solidFill>
                  <a:srgbClr val="F4911E"/>
                </a:solidFill>
                <a:latin typeface="Calibri"/>
              </a:rPr>
              <a:t>Breakdown</a:t>
            </a:r>
            <a:endParaRPr lang="en-IE" sz="2200" b="1" dirty="0">
              <a:solidFill>
                <a:srgbClr val="F4911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01281" y="3156507"/>
            <a:ext cx="285181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7F7F7F"/>
                </a:solidFill>
                <a:latin typeface="Calibri"/>
              </a:rPr>
              <a:t>50% CA [Week 6 Release]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7F7F7F"/>
                </a:solidFill>
                <a:latin typeface="Calibri"/>
              </a:rPr>
              <a:t>50% TABA [End </a:t>
            </a:r>
            <a:r>
              <a:rPr lang="en-GB" sz="1700">
                <a:solidFill>
                  <a:srgbClr val="7F7F7F"/>
                </a:solidFill>
                <a:latin typeface="Calibri"/>
              </a:rPr>
              <a:t>of term]</a:t>
            </a:r>
            <a:endParaRPr lang="en-IE" sz="1700" dirty="0">
              <a:solidFill>
                <a:srgbClr val="7F7F7F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42" y="1535157"/>
            <a:ext cx="1134459" cy="7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prstClr val="white"/>
                </a:solidFill>
                <a:latin typeface="Calibri"/>
              </a:rPr>
              <a:t>Reading Material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rcRect l="6215" t="4614" r="9136" b="3318"/>
          <a:stretch/>
        </p:blipFill>
        <p:spPr>
          <a:xfrm>
            <a:off x="3791744" y="1484784"/>
            <a:ext cx="4176465" cy="51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4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prstClr val="white"/>
                </a:solidFill>
                <a:latin typeface="Calibri"/>
              </a:rPr>
              <a:t>Computing Support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4961448"/>
            <a:ext cx="4822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3200" b="1" dirty="0">
                <a:solidFill>
                  <a:srgbClr val="000080"/>
                </a:solidFill>
                <a:latin typeface="Calibri" panose="020F0502020204030204"/>
              </a:rPr>
              <a:t>Julie Power</a:t>
            </a:r>
          </a:p>
          <a:p>
            <a:pPr defTabSz="914400"/>
            <a:r>
              <a:rPr lang="en-GB" sz="3200" b="1" dirty="0">
                <a:solidFill>
                  <a:srgbClr val="000080"/>
                </a:solidFill>
                <a:latin typeface="Calibri" panose="020F0502020204030204"/>
              </a:rPr>
              <a:t>Email: </a:t>
            </a:r>
            <a:r>
              <a:rPr lang="en-GB" sz="3200" b="1" dirty="0">
                <a:solidFill>
                  <a:srgbClr val="000080"/>
                </a:solidFill>
                <a:latin typeface="Calibri" panose="020F0502020204030204"/>
                <a:hlinkClick r:id="rId2"/>
              </a:rPr>
              <a:t>Julie.power@ncirl.ie</a:t>
            </a:r>
            <a:endParaRPr lang="en-GB" sz="3200" b="1" dirty="0">
              <a:solidFill>
                <a:srgbClr val="000080"/>
              </a:solidFill>
              <a:latin typeface="Calibri" panose="020F0502020204030204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0" y="4941168"/>
            <a:ext cx="9144000" cy="202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358559-2017-75A8-A12D-BC9B84BE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81" y="1665041"/>
            <a:ext cx="2719728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3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3400"/>
            <a:ext cx="4901787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9090" y="533400"/>
            <a:ext cx="4922910" cy="152400"/>
          </a:xfrm>
          <a:prstGeom prst="rect">
            <a:avLst/>
          </a:prstGeom>
          <a:solidFill>
            <a:srgbClr val="1598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3200" y="353892"/>
            <a:ext cx="6553200" cy="560509"/>
          </a:xfrm>
          <a:prstGeom prst="rect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25690" y="279520"/>
            <a:ext cx="61421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prstClr val="white"/>
                </a:solidFill>
                <a:latin typeface="Calibri"/>
              </a:rPr>
              <a:t>YouTube Sensation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610436" y="3197379"/>
            <a:ext cx="5853756" cy="936104"/>
          </a:xfrm>
          <a:prstGeom prst="homePlate">
            <a:avLst/>
          </a:prstGeom>
          <a:solidFill>
            <a:srgbClr val="15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54452" y="3341395"/>
            <a:ext cx="5544616" cy="72008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600" b="1" dirty="0"/>
              <a:t>Part 1: </a:t>
            </a:r>
            <a:r>
              <a:rPr lang="en-IE" sz="3600" dirty="0"/>
              <a:t>Programming Basics</a:t>
            </a:r>
          </a:p>
          <a:p>
            <a:endParaRPr lang="en-IE" sz="3600" dirty="0"/>
          </a:p>
        </p:txBody>
      </p:sp>
      <p:pic>
        <p:nvPicPr>
          <p:cNvPr id="14" name="Picture 2" descr="Frances Sherid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65" y="2182181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12052" y="5452166"/>
            <a:ext cx="2527621" cy="646331"/>
          </a:xfrm>
          <a:prstGeom prst="rect">
            <a:avLst/>
          </a:prstGeom>
          <a:solidFill>
            <a:srgbClr val="2E79B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IE" b="1" dirty="0">
                <a:solidFill>
                  <a:schemeClr val="bg1"/>
                </a:solidFill>
                <a:latin typeface="Calibri" panose="020F0502020204030204"/>
              </a:rPr>
              <a:t>Frances Sheridan</a:t>
            </a:r>
          </a:p>
          <a:p>
            <a:pPr algn="ctr" defTabSz="914400"/>
            <a:r>
              <a:rPr lang="en-IE" b="1" dirty="0">
                <a:solidFill>
                  <a:schemeClr val="bg1"/>
                </a:solidFill>
                <a:latin typeface="Calibri" panose="020F0502020204030204"/>
              </a:rPr>
              <a:t>School of Computing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16462"/>
            <a:ext cx="5415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https://www.youtube.com/user/fsheridanprogramming</a:t>
            </a:r>
          </a:p>
        </p:txBody>
      </p:sp>
    </p:spTree>
    <p:extLst>
      <p:ext uri="{BB962C8B-B14F-4D97-AF65-F5344CB8AC3E}">
        <p14:creationId xmlns:p14="http://schemas.microsoft.com/office/powerpoint/2010/main" val="340803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8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7" name="Group 16"/>
          <p:cNvGrpSpPr/>
          <p:nvPr/>
        </p:nvGrpSpPr>
        <p:grpSpPr>
          <a:xfrm rot="253993">
            <a:off x="2179567" y="2053974"/>
            <a:ext cx="7973426" cy="3316812"/>
            <a:chOff x="1039528" y="869870"/>
            <a:chExt cx="4629752" cy="2277592"/>
          </a:xfrm>
        </p:grpSpPr>
        <p:sp>
          <p:nvSpPr>
            <p:cNvPr id="18" name="Rectangle 17"/>
            <p:cNvSpPr/>
            <p:nvPr/>
          </p:nvSpPr>
          <p:spPr>
            <a:xfrm>
              <a:off x="1039528" y="873492"/>
              <a:ext cx="4629752" cy="227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bg2">
                      <a:lumMod val="50000"/>
                    </a:schemeClr>
                  </a:solidFill>
                </a:rPr>
                <a:t>Now its time to get Programming!</a:t>
              </a:r>
            </a:p>
            <a:p>
              <a:pPr algn="ctr"/>
              <a:r>
                <a:rPr lang="en-GB" sz="3200" dirty="0">
                  <a:solidFill>
                    <a:schemeClr val="bg2">
                      <a:lumMod val="50000"/>
                    </a:schemeClr>
                  </a:solidFill>
                </a:rPr>
                <a:t>All notes are included on my Moodle page should you require further reading material.</a:t>
              </a:r>
              <a:endParaRPr lang="en-IE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39528" y="869870"/>
              <a:ext cx="4629752" cy="25025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t="7687" r="57784" b="52790"/>
          <a:stretch/>
        </p:blipFill>
        <p:spPr>
          <a:xfrm>
            <a:off x="9340779" y="4852074"/>
            <a:ext cx="508666" cy="6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3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1013</Words>
  <Application>Microsoft Office PowerPoint</Application>
  <PresentationFormat>Widescreen</PresentationFormat>
  <Paragraphs>147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Office Theme</vt:lpstr>
      <vt:lpstr>2_Office Theme</vt:lpstr>
      <vt:lpstr>5_Office Theme</vt:lpstr>
      <vt:lpstr>6_Office Theme</vt:lpstr>
      <vt:lpstr>PowerPoint Presentation</vt:lpstr>
      <vt:lpstr>Software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College of Ireland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Flow Charts</dc:title>
  <dc:creator>Frances Sheridan</dc:creator>
  <cp:lastModifiedBy>Lisa Murphy</cp:lastModifiedBy>
  <cp:revision>93</cp:revision>
  <dcterms:created xsi:type="dcterms:W3CDTF">2017-09-30T12:25:37Z</dcterms:created>
  <dcterms:modified xsi:type="dcterms:W3CDTF">2024-09-27T16:49:53Z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8D291FD0-8731-49A2-9757-C84C673A1C8B</vt:lpwstr>
  </property>
  <property fmtid="{D5CDD505-2E9C-101B-9397-08002B2CF9AE}" pid="3" name="ArticulatePath">
    <vt:lpwstr>Flow Charts</vt:lpwstr>
  </property>
</Properties>
</file>